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9"/>
  </p:notesMasterIdLst>
  <p:sldIdLst>
    <p:sldId id="273" r:id="rId2"/>
    <p:sldId id="257" r:id="rId3"/>
    <p:sldId id="258" r:id="rId4"/>
    <p:sldId id="259" r:id="rId5"/>
    <p:sldId id="260" r:id="rId6"/>
    <p:sldId id="261" r:id="rId7"/>
    <p:sldId id="270" r:id="rId8"/>
    <p:sldId id="269" r:id="rId9"/>
    <p:sldId id="268" r:id="rId10"/>
    <p:sldId id="262" r:id="rId11"/>
    <p:sldId id="272" r:id="rId12"/>
    <p:sldId id="271" r:id="rId13"/>
    <p:sldId id="263" r:id="rId14"/>
    <p:sldId id="264" r:id="rId15"/>
    <p:sldId id="265" r:id="rId16"/>
    <p:sldId id="266" r:id="rId17"/>
    <p:sldId id="267" r:id="rId18"/>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69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B60C5E-7A21-4ACF-8CD3-A458A22A5175}" type="datetimeFigureOut">
              <a:rPr lang="ru-RU" smtClean="0"/>
              <a:t>04.12.2023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6CCA-7E07-4C2D-8BC9-E5F6F488EC22}" type="slidenum">
              <a:rPr lang="ru-RU" smtClean="0"/>
              <a:t>‹#›</a:t>
            </a:fld>
            <a:endParaRPr lang="ru-RU"/>
          </a:p>
        </p:txBody>
      </p:sp>
    </p:spTree>
    <p:extLst>
      <p:ext uri="{BB962C8B-B14F-4D97-AF65-F5344CB8AC3E}">
        <p14:creationId xmlns:p14="http://schemas.microsoft.com/office/powerpoint/2010/main" val="51122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22858"/>
            <a:ext cx="9067800" cy="5166955"/>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543050"/>
            <a:ext cx="4801394" cy="2115741"/>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04.12.2023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2" y="-22859"/>
            <a:ext cx="9067799" cy="363474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233376"/>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290526"/>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4603785"/>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3347676"/>
            <a:ext cx="8305800" cy="85725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04.12.2023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04.12.2023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04.12.2023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04.12.2023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426464"/>
            <a:ext cx="2377440" cy="10287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04.12.2023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172718"/>
            <a:ext cx="2761488" cy="248488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505347" y="2415905"/>
            <a:ext cx="226314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284732"/>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3550158"/>
            <a:ext cx="265176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428750"/>
            <a:ext cx="2377440" cy="10287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02870"/>
            <a:ext cx="8869680" cy="493776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4734306"/>
            <a:ext cx="2133600" cy="273844"/>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04.12.2023</a:t>
            </a:fld>
            <a:endParaRPr lang="ru-RU"/>
          </a:p>
        </p:txBody>
      </p:sp>
      <p:sp>
        <p:nvSpPr>
          <p:cNvPr id="5" name="Footer Placeholder 4"/>
          <p:cNvSpPr>
            <a:spLocks noGrp="1"/>
          </p:cNvSpPr>
          <p:nvPr>
            <p:ph type="ftr" sz="quarter" idx="3"/>
          </p:nvPr>
        </p:nvSpPr>
        <p:spPr>
          <a:xfrm>
            <a:off x="2831123" y="4734306"/>
            <a:ext cx="3481754" cy="273844"/>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4734306"/>
            <a:ext cx="2133600" cy="273844"/>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3000">
              <a:srgbClr val="FFFFFF"/>
            </a:gs>
            <a:gs pos="25000">
              <a:srgbClr val="E6E6E6"/>
            </a:gs>
            <a:gs pos="27000">
              <a:srgbClr val="7D8496"/>
            </a:gs>
            <a:gs pos="38000">
              <a:srgbClr val="E6E6E6"/>
            </a:gs>
            <a:gs pos="97000">
              <a:srgbClr val="7D8496"/>
            </a:gs>
            <a:gs pos="81000">
              <a:srgbClr val="E6E6E6"/>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514700"/>
            <a:ext cx="8229600" cy="857250"/>
          </a:xfrm>
        </p:spPr>
        <p:txBody>
          <a:bodyPr>
            <a:normAutofit fontScale="90000"/>
          </a:bodyPr>
          <a:lstStyle/>
          <a:p>
            <a:pPr algn="ctr"/>
            <a: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МЕЖРЕГИОНАЛЬНОЕ ТЕРРИТОРИАЛЬНОЕ УПРАВЛЕНИЕ ФЕДЕРАЛЬНОЙ СЛУЖБЫ ПО НАДЗОРУ В СФЕРЕ ТРАНСПОРТА ПО </a:t>
            </a:r>
            <a:b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ЮЖНОМУ ФЕДЕРАЛЬНОМУ ОКРУГУ</a:t>
            </a:r>
            <a:br>
              <a:rPr lang="ru-RU"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endParaRPr lang="ru-RU" dirty="0"/>
          </a:p>
        </p:txBody>
      </p:sp>
      <p:sp>
        <p:nvSpPr>
          <p:cNvPr id="3" name="Объект 2"/>
          <p:cNvSpPr>
            <a:spLocks noGrp="1"/>
          </p:cNvSpPr>
          <p:nvPr>
            <p:ph idx="1"/>
          </p:nvPr>
        </p:nvSpPr>
        <p:spPr>
          <a:xfrm>
            <a:off x="467544" y="3929806"/>
            <a:ext cx="8208912" cy="946200"/>
          </a:xfrm>
        </p:spPr>
        <p:txBody>
          <a:bodyPr>
            <a:normAutofit fontScale="92500"/>
          </a:bodyPr>
          <a:lstStyle/>
          <a:p>
            <a:r>
              <a:rPr lang="ru-RU"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Расследования авиационного происшествия или инцидента</a:t>
            </a:r>
            <a:br>
              <a:rPr lang="ru-RU"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br>
            <a:r>
              <a:rPr lang="ru-RU"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2023 года.</a:t>
            </a:r>
            <a:endParaRPr lang="ru-RU"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112" y="132606"/>
            <a:ext cx="152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7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vatars.dzeninfra.ru/get-zen-vh/5102617/2a00000189ea3c2ed703e222900de3e6477c/1080x1920"/>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7544" y="1275606"/>
            <a:ext cx="8219256" cy="3672408"/>
          </a:xfrm>
        </p:spPr>
        <p:txBody>
          <a:bodyPr>
            <a:normAutofit/>
          </a:bodyPr>
          <a:lstStyle/>
          <a:p>
            <a:r>
              <a:rPr lang="ru-RU" dirty="0"/>
              <a:t>5) опрашивать очевидцев авиационного происшествия или инцидента, лиц, которые имеют или могут иметь отношение к авиационному происшествию или инциденту, получать необходимую информацию от правоохранительных органов;</a:t>
            </a:r>
          </a:p>
          <a:p>
            <a:endParaRPr lang="ru-RU" dirty="0"/>
          </a:p>
        </p:txBody>
      </p:sp>
    </p:spTree>
    <p:extLst>
      <p:ext uri="{BB962C8B-B14F-4D97-AF65-F5344CB8AC3E}">
        <p14:creationId xmlns:p14="http://schemas.microsoft.com/office/powerpoint/2010/main" val="3682777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utc.org/wp-content/uploads/2021/08/UK_Filton_1-1629814869.962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6) изучать все вопросы разработки, испытаний, производства, эксплуатации и ремонта потерпевшего бедствие воздушного судна, подготовки лиц из числа авиационного персонала, организации воздушного движения, выполнения и обеспечения полетов воздушных судов; затребовать и получать от соответствующих органов исполнительной власти, а также от граждан и юридических лиц документы и материалы по вопросам, связанным с данным авиационным происшествием или инцидентом;</a:t>
            </a:r>
          </a:p>
          <a:p>
            <a:endParaRPr lang="ru-RU" dirty="0"/>
          </a:p>
        </p:txBody>
      </p:sp>
    </p:spTree>
    <p:extLst>
      <p:ext uri="{BB962C8B-B14F-4D97-AF65-F5344CB8AC3E}">
        <p14:creationId xmlns:p14="http://schemas.microsoft.com/office/powerpoint/2010/main" val="129315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0.rbk.ru/v6_top_pics/media/img/3/99/755812446397993.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7) проводить исследования психофизиологического состояния членов экипажа потерпевшего бедствие воздушного судна, а также соответствующих лиц из числа авиационного персонала.</a:t>
            </a:r>
          </a:p>
          <a:p>
            <a:endParaRPr lang="ru-RU" dirty="0"/>
          </a:p>
        </p:txBody>
      </p:sp>
    </p:spTree>
    <p:extLst>
      <p:ext uri="{BB962C8B-B14F-4D97-AF65-F5344CB8AC3E}">
        <p14:creationId xmlns:p14="http://schemas.microsoft.com/office/powerpoint/2010/main" val="1043453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media.tvzvezda.ru/storage/news_other_images/2021/10/11/16a2157aed394b46abcf57db1a84a6bb.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9778"/>
            <a:ext cx="9161382" cy="5153278"/>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Члены комиссии по расследованию авиационного происшествия или инцидента, а также привлекаемые для расследования авиационного происшествия или инцидента лица при предъявлении командировочных удостоверений имеют право внеочередного приобретения билетов на проезд на транспорте общего пользования при следовании к месту авиационного происшествия или инцидента либо при переездах в целях расследования.</a:t>
            </a:r>
          </a:p>
          <a:p>
            <a:endParaRPr lang="ru-RU" dirty="0"/>
          </a:p>
        </p:txBody>
      </p:sp>
    </p:spTree>
    <p:extLst>
      <p:ext uri="{BB962C8B-B14F-4D97-AF65-F5344CB8AC3E}">
        <p14:creationId xmlns:p14="http://schemas.microsoft.com/office/powerpoint/2010/main" val="4150906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dn24.img.ria.ru/images/07e5/06/13/1737685502_0:161:3071:1888_1920x0_80_0_0_da40bcc22f0965bb45663d8f333302a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524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771550"/>
            <a:ext cx="8229600" cy="857250"/>
          </a:xfrm>
        </p:spPr>
        <p:txBody>
          <a:bodyPr>
            <a:normAutofit fontScale="90000"/>
          </a:bodyPr>
          <a:lstStyle/>
          <a:p>
            <a:r>
              <a:rPr lang="ru-RU" dirty="0"/>
              <a:t>Сохранение доказательственных материалов</a:t>
            </a:r>
            <a:br>
              <a:rPr lang="ru-RU" dirty="0"/>
            </a:br>
            <a:endParaRPr lang="ru-RU" dirty="0"/>
          </a:p>
        </p:txBody>
      </p:sp>
      <p:sp>
        <p:nvSpPr>
          <p:cNvPr id="3" name="Объект 2"/>
          <p:cNvSpPr>
            <a:spLocks noGrp="1"/>
          </p:cNvSpPr>
          <p:nvPr>
            <p:ph idx="1"/>
          </p:nvPr>
        </p:nvSpPr>
        <p:spPr/>
        <p:txBody>
          <a:bodyPr>
            <a:normAutofit fontScale="85000" lnSpcReduction="10000"/>
          </a:bodyPr>
          <a:lstStyle/>
          <a:p>
            <a:r>
              <a:rPr lang="ru-RU" dirty="0"/>
              <a:t>Члены экипажа потерпевшего бедствие воздушного судна, иные граждане, а также юридические лица, органы исполнительной власти субъектов Российской Федерации, органы местного самоуправления до прибытия комиссии по расследованию авиационного происшествия или инцидента должны принять все возможные меры по обеспечению сохранности потерпевшего бедствие воздушного судна, его составных частей и обломков, бортовых и наземных средств объективного контроля, предметов, находящихся на борту этого воздушного судна либо вовлеченных в авиационное происшествие или инцидент извне, а также документации, относящейся к разработке, испытаниям, производству, ремонту и эксплуатации этого воздушного судна и обеспечению его полета.</a:t>
            </a:r>
          </a:p>
          <a:p>
            <a:endParaRPr lang="ru-RU" dirty="0"/>
          </a:p>
        </p:txBody>
      </p:sp>
    </p:spTree>
    <p:extLst>
      <p:ext uri="{BB962C8B-B14F-4D97-AF65-F5344CB8AC3E}">
        <p14:creationId xmlns:p14="http://schemas.microsoft.com/office/powerpoint/2010/main" val="846119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cdnn1.img.sputniknewslv.com/img/737/19/7371933_0:50:2906:1877_1920x0_80_0_0_743bd379858987548cbe243b30febc5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b="1" dirty="0"/>
              <a:t>Лица, виновные в умышленном сокрытии авиационного происшествия или инцидента, сведений о них, а равно в искажении информации, в повреждении или уничтожении бортовых и наземных средств объективного контроля и других связанных с авиационным происшествием или инцидентом доказательственных материалов, несут ответственность в соответствии с законодательством Российской Федерации.</a:t>
            </a:r>
            <a:endParaRPr lang="ru-RU" dirty="0"/>
          </a:p>
        </p:txBody>
      </p:sp>
    </p:spTree>
    <p:extLst>
      <p:ext uri="{BB962C8B-B14F-4D97-AF65-F5344CB8AC3E}">
        <p14:creationId xmlns:p14="http://schemas.microsoft.com/office/powerpoint/2010/main" val="3723774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5tv.cdnvideo.ru/shared/files/202108/1_137759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13434"/>
            <a:ext cx="9144000" cy="51637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95536" y="843558"/>
            <a:ext cx="8229600" cy="857250"/>
          </a:xfrm>
        </p:spPr>
        <p:txBody>
          <a:bodyPr>
            <a:normAutofit fontScale="90000"/>
          </a:bodyPr>
          <a:lstStyle/>
          <a:p>
            <a:r>
              <a:rPr lang="ru-RU" dirty="0"/>
              <a:t>Обеспечение работ на месте авиационного происшествия или инцидента</a:t>
            </a:r>
            <a:br>
              <a:rPr lang="ru-RU" dirty="0"/>
            </a:br>
            <a:endParaRPr lang="ru-RU" dirty="0"/>
          </a:p>
        </p:txBody>
      </p:sp>
      <p:sp>
        <p:nvSpPr>
          <p:cNvPr id="3" name="Объект 2"/>
          <p:cNvSpPr>
            <a:spLocks noGrp="1"/>
          </p:cNvSpPr>
          <p:nvPr>
            <p:ph idx="1"/>
          </p:nvPr>
        </p:nvSpPr>
        <p:spPr/>
        <p:txBody>
          <a:bodyPr>
            <a:normAutofit fontScale="85000" lnSpcReduction="10000"/>
          </a:bodyPr>
          <a:lstStyle/>
          <a:p>
            <a:r>
              <a:rPr lang="ru-RU" dirty="0"/>
              <a:t>Федеральные органы исполнительной власти, органы исполнительной власти субъектов Российской Федерации, органы местного самоуправления, юридические лица независимо от их организационно-правовых форм и форм собственности, командование воинских частей обязаны оказывать содействие комиссии по расследованию авиационного происшествия или инцидента, в том числе выделять в распоряжение комиссии необходимые силы и средства, принимать меры по обеспечению охраны места авиационного происшествия или инцидента, созданию безопасных условий для работы на месте авиационного происшествия или инцидента в порядке, определяемом Правительством Российской Федерации. </a:t>
            </a:r>
          </a:p>
          <a:p>
            <a:endParaRPr lang="ru-RU" dirty="0"/>
          </a:p>
        </p:txBody>
      </p:sp>
    </p:spTree>
    <p:extLst>
      <p:ext uri="{BB962C8B-B14F-4D97-AF65-F5344CB8AC3E}">
        <p14:creationId xmlns:p14="http://schemas.microsoft.com/office/powerpoint/2010/main" val="2219823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usvesna.su/sites/default/files/styles/orign_wm/public/boing_737-800_a6-fdn_flydubai_rostov-na-donu_bortovoy_samopisec_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843558"/>
            <a:ext cx="8229600" cy="857250"/>
          </a:xfrm>
        </p:spPr>
        <p:txBody>
          <a:bodyPr>
            <a:normAutofit fontScale="90000"/>
          </a:bodyPr>
          <a:lstStyle/>
          <a:p>
            <a:r>
              <a:rPr lang="ru-RU" dirty="0"/>
              <a:t>Финансирование работ по расследованию авиационного происшествия или инцидента</a:t>
            </a:r>
          </a:p>
        </p:txBody>
      </p:sp>
      <p:sp>
        <p:nvSpPr>
          <p:cNvPr id="3" name="Объект 2"/>
          <p:cNvSpPr>
            <a:spLocks noGrp="1"/>
          </p:cNvSpPr>
          <p:nvPr>
            <p:ph idx="1"/>
          </p:nvPr>
        </p:nvSpPr>
        <p:spPr>
          <a:xfrm>
            <a:off x="457200" y="1481534"/>
            <a:ext cx="8229600" cy="3394472"/>
          </a:xfrm>
        </p:spPr>
        <p:txBody>
          <a:bodyPr>
            <a:normAutofit lnSpcReduction="10000"/>
          </a:bodyPr>
          <a:lstStyle/>
          <a:p>
            <a:r>
              <a:rPr lang="ru-RU" b="1" dirty="0"/>
              <a:t>Расходы на обеспечение работы комиссии по расследованию авиационного происшествия или инцидента финансируются за счет средств федерального бюджета, а на расследование авиационного происшествия или инцидента с гражданским воздушным судном, кроме того, за счет централизованных в установленном законом порядке средств организаций гражданской авиации с последующим возмещением этих средств за счет виновных в порядке, предусмотренном законодательством Российской Федерации.</a:t>
            </a:r>
            <a:endParaRPr lang="ru-RU" dirty="0"/>
          </a:p>
        </p:txBody>
      </p:sp>
    </p:spTree>
    <p:extLst>
      <p:ext uri="{BB962C8B-B14F-4D97-AF65-F5344CB8AC3E}">
        <p14:creationId xmlns:p14="http://schemas.microsoft.com/office/powerpoint/2010/main" val="2841699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originals/e7/92/ed/e792ed23f18806013cbb709452045f80.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22102"/>
            <a:ext cx="9144000" cy="5165602"/>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467544" y="1347614"/>
            <a:ext cx="8229600" cy="857250"/>
          </a:xfrm>
        </p:spPr>
        <p:txBody>
          <a:bodyPr>
            <a:normAutofit fontScale="90000"/>
          </a:bodyPr>
          <a:lstStyle/>
          <a:p>
            <a:r>
              <a:rPr lang="ru-RU" dirty="0"/>
              <a:t>Цели и порядок расследования авиационного происшествия или инцидента</a:t>
            </a:r>
            <a:br>
              <a:rPr lang="ru-RU" dirty="0"/>
            </a:br>
            <a:endParaRPr lang="ru-RU" dirty="0"/>
          </a:p>
        </p:txBody>
      </p:sp>
      <p:sp>
        <p:nvSpPr>
          <p:cNvPr id="2" name="Объект 1"/>
          <p:cNvSpPr>
            <a:spLocks noGrp="1"/>
          </p:cNvSpPr>
          <p:nvPr>
            <p:ph idx="1"/>
          </p:nvPr>
        </p:nvSpPr>
        <p:spPr>
          <a:xfrm>
            <a:off x="467544" y="1749028"/>
            <a:ext cx="8229600" cy="3394472"/>
          </a:xfrm>
        </p:spPr>
        <p:txBody>
          <a:bodyPr/>
          <a:lstStyle/>
          <a:p>
            <a:r>
              <a:rPr lang="ru-RU" b="1" dirty="0"/>
              <a:t>Авиационное происшествие или инцидент с гражданским, государственным или экспериментальным воздушным судном Российской Федерации либо с воздушным судном иностранного государства на территории Российской Федерации подлежат обязательному расследованию.</a:t>
            </a:r>
            <a:endParaRPr lang="ru-RU" dirty="0"/>
          </a:p>
        </p:txBody>
      </p:sp>
    </p:spTree>
    <p:extLst>
      <p:ext uri="{BB962C8B-B14F-4D97-AF65-F5344CB8AC3E}">
        <p14:creationId xmlns:p14="http://schemas.microsoft.com/office/powerpoint/2010/main" val="18422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eronautica.online/wp-content/uploads/2018/12/Zodiac-EMAS.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Целями расследования авиационного происшествия или инцидента являются установление причин авиационного происшествия или инцидента и принятие мер по их предотвращению в будущем.</a:t>
            </a:r>
          </a:p>
          <a:p>
            <a:r>
              <a:rPr lang="ru-RU" b="1" dirty="0"/>
              <a:t>Установление чьей-либо вины и ответственности не является целью расследования авиационного происшествия или инцидента.</a:t>
            </a:r>
            <a:endParaRPr lang="ru-RU" dirty="0"/>
          </a:p>
        </p:txBody>
      </p:sp>
    </p:spTree>
    <p:extLst>
      <p:ext uri="{BB962C8B-B14F-4D97-AF65-F5344CB8AC3E}">
        <p14:creationId xmlns:p14="http://schemas.microsoft.com/office/powerpoint/2010/main" val="59356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2022-god.com/wp-content/uploads/2021/08/grazhdanska-aviacia-2022-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23750"/>
            <a:ext cx="9144000" cy="503131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Расследования, классификация и учет авиационных происшествий или инцидентов осуществляются уполномоченными органами, на которые возложены эти полномочия соответственно в гражданской, государственной или экспериментальной авиации.</a:t>
            </a:r>
          </a:p>
          <a:p>
            <a:r>
              <a:rPr lang="ru-RU" b="1" dirty="0"/>
              <a:t>Проведение расследований, классификация и учет авиационных происшествий или инцидентов осуществляются в порядке, установленном Правительством Российской Федерации.</a:t>
            </a:r>
            <a:endParaRPr lang="ru-RU" dirty="0"/>
          </a:p>
        </p:txBody>
      </p:sp>
    </p:spTree>
    <p:extLst>
      <p:ext uri="{BB962C8B-B14F-4D97-AF65-F5344CB8AC3E}">
        <p14:creationId xmlns:p14="http://schemas.microsoft.com/office/powerpoint/2010/main" val="210707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ews2.ru/user_images/145254/539741_1518532935.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771550"/>
            <a:ext cx="8229600" cy="857250"/>
          </a:xfrm>
        </p:spPr>
        <p:txBody>
          <a:bodyPr>
            <a:normAutofit fontScale="90000"/>
          </a:bodyPr>
          <a:lstStyle/>
          <a:p>
            <a:r>
              <a:rPr lang="ru-RU" dirty="0"/>
              <a:t>Полномочия комиссии по расследованию авиационного происшествия или инцидента</a:t>
            </a:r>
          </a:p>
        </p:txBody>
      </p:sp>
      <p:sp>
        <p:nvSpPr>
          <p:cNvPr id="3" name="Объект 2"/>
          <p:cNvSpPr>
            <a:spLocks noGrp="1"/>
          </p:cNvSpPr>
          <p:nvPr>
            <p:ph idx="1"/>
          </p:nvPr>
        </p:nvSpPr>
        <p:spPr>
          <a:xfrm>
            <a:off x="467544" y="2211710"/>
            <a:ext cx="8229600" cy="3394472"/>
          </a:xfrm>
        </p:spPr>
        <p:txBody>
          <a:bodyPr/>
          <a:lstStyle/>
          <a:p>
            <a:r>
              <a:rPr lang="ru-RU" b="1" dirty="0"/>
              <a:t>Расследование авиационного происшествия или инцидента проводится комиссией.</a:t>
            </a:r>
            <a:endParaRPr lang="ru-RU" dirty="0"/>
          </a:p>
        </p:txBody>
      </p:sp>
    </p:spTree>
    <p:extLst>
      <p:ext uri="{BB962C8B-B14F-4D97-AF65-F5344CB8AC3E}">
        <p14:creationId xmlns:p14="http://schemas.microsoft.com/office/powerpoint/2010/main" val="266969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artyk.ru/wp-content/uploads/2017/11/IMG_1177.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5164757"/>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462372" y="1419622"/>
            <a:ext cx="8219256" cy="3539020"/>
          </a:xfrm>
        </p:spPr>
        <p:txBody>
          <a:bodyPr>
            <a:normAutofit/>
          </a:bodyPr>
          <a:lstStyle/>
          <a:p>
            <a:pPr lvl="1"/>
            <a:r>
              <a:rPr lang="ru-RU" dirty="0" smtClean="0"/>
              <a:t>Комиссия </a:t>
            </a:r>
            <a:r>
              <a:rPr lang="ru-RU" dirty="0"/>
              <a:t>по расследованию авиационного происшествия или инцидента имеет право:</a:t>
            </a:r>
          </a:p>
          <a:p>
            <a:r>
              <a:rPr lang="ru-RU" dirty="0"/>
              <a:t>1) беспрепятственно проходить на борт потерпевшего бедствие воздушного судна для выяснения обстоятельств авиационного происшествия или инцидента;</a:t>
            </a:r>
          </a:p>
          <a:p>
            <a:endParaRPr lang="ru-RU" dirty="0"/>
          </a:p>
        </p:txBody>
      </p:sp>
    </p:spTree>
    <p:extLst>
      <p:ext uri="{BB962C8B-B14F-4D97-AF65-F5344CB8AC3E}">
        <p14:creationId xmlns:p14="http://schemas.microsoft.com/office/powerpoint/2010/main" val="4292967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ruposters.ru/newslead/c/c6ca39be89eefc778b7de2076c0452b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302" y="0"/>
            <a:ext cx="9137697"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2) обследовать потерпевшее бедствие воздушное судно, его составные части, имущество, находящееся на борту потерпевшего бедствие воздушного судна либо вовлеченное в авиационное происшествие или инцидент извне, независимо от принадлежности этого имущества, а также средства и объекты обеспечения полетов воздушных судов;</a:t>
            </a:r>
          </a:p>
          <a:p>
            <a:endParaRPr lang="ru-RU" dirty="0"/>
          </a:p>
        </p:txBody>
      </p:sp>
    </p:spTree>
    <p:extLst>
      <p:ext uri="{BB962C8B-B14F-4D97-AF65-F5344CB8AC3E}">
        <p14:creationId xmlns:p14="http://schemas.microsoft.com/office/powerpoint/2010/main" val="2292014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ravelsoul.ru/wp-content/uploads/9/6/4/9648a70a4d6ece87e607c1be8b98fa80.jpe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2"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3) поручать юридическим лицам независимо от их организационно-правовых форм и форм собственности проведение исследований и работ, связанных с расследованием авиационного происшествия или инцидента;</a:t>
            </a:r>
          </a:p>
          <a:p>
            <a:endParaRPr lang="ru-RU" dirty="0"/>
          </a:p>
        </p:txBody>
      </p:sp>
    </p:spTree>
    <p:extLst>
      <p:ext uri="{BB962C8B-B14F-4D97-AF65-F5344CB8AC3E}">
        <p14:creationId xmlns:p14="http://schemas.microsoft.com/office/powerpoint/2010/main" val="711749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rnd.ru/s/116/section/newsInText/upload/images/news/intext/000/051/134/ak2_5d617107c984a.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3424" y="0"/>
            <a:ext cx="9130576" cy="514927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p:txBody>
          <a:bodyPr/>
          <a:lstStyle/>
          <a:p>
            <a:r>
              <a:rPr lang="ru-RU" dirty="0"/>
              <a:t>4) привлекать для решения задач, требующих знаний в соответствующих областях науки и техники, работников организаций независимо от их организационно-правовых форм и форм собственности;</a:t>
            </a:r>
          </a:p>
          <a:p>
            <a:endParaRPr lang="ru-RU" dirty="0"/>
          </a:p>
        </p:txBody>
      </p:sp>
    </p:spTree>
    <p:extLst>
      <p:ext uri="{BB962C8B-B14F-4D97-AF65-F5344CB8AC3E}">
        <p14:creationId xmlns:p14="http://schemas.microsoft.com/office/powerpoint/2010/main" val="1081533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1629</TotalTime>
  <Words>755</Words>
  <Application>Microsoft Office PowerPoint</Application>
  <PresentationFormat>Экран (16:9)</PresentationFormat>
  <Paragraphs>26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Паркет</vt:lpstr>
      <vt:lpstr>МЕЖРЕГИОНАЛЬНОЕ ТЕРРИТОРИАЛЬНОЕ УПРАВЛЕНИЕ ФЕДЕРАЛЬНОЙ СЛУЖБЫ ПО НАДЗОРУ В СФЕРЕ ТРАНСПОРТА ПО  ЮЖНОМУ ФЕДЕРАЛЬНОМУ ОКРУГУ </vt:lpstr>
      <vt:lpstr>Цели и порядок расследования авиационного происшествия или инцидента </vt:lpstr>
      <vt:lpstr>Презентация PowerPoint</vt:lpstr>
      <vt:lpstr>Презентация PowerPoint</vt:lpstr>
      <vt:lpstr>Полномочия комиссии по расследованию авиационного происшествия или инцидента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Сохранение доказательственных материалов </vt:lpstr>
      <vt:lpstr>Презентация PowerPoint</vt:lpstr>
      <vt:lpstr>Обеспечение работ на месте авиационного происшествия или инцидента </vt:lpstr>
      <vt:lpstr>Финансирование работ по расследованию авиационного происшествия или инцидента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Информирование за январь 2023 года.</dc:title>
  <dc:creator>_УГАН ОНДОАНТОГВС Торопов ЕВ</dc:creator>
  <cp:lastModifiedBy>ОНПЛГГВС Торопов ЕВ</cp:lastModifiedBy>
  <cp:revision>74</cp:revision>
  <dcterms:created xsi:type="dcterms:W3CDTF">2023-04-26T06:38:31Z</dcterms:created>
  <dcterms:modified xsi:type="dcterms:W3CDTF">2023-12-04T11:48:19Z</dcterms:modified>
</cp:coreProperties>
</file>